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320" r:id="rId4"/>
    <p:sldId id="331" r:id="rId5"/>
    <p:sldId id="332" r:id="rId6"/>
    <p:sldId id="333" r:id="rId7"/>
    <p:sldId id="334" r:id="rId8"/>
    <p:sldId id="3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.tif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0EE-B0A5-D14B-A86F-995F98DFBCAF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81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dynamics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(for simulation):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→ </m:t>
                    </m:r>
                    <m:acc>
                      <m:accPr>
                        <m:chr m:val="̈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dynamics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(for control):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τ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equivalent approaches to computing the dynamics: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Lagrangian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(variational, based on energy)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Newton-Euler (“f = ma” for the rigid bodies)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819892"/>
              </a:xfrm>
              <a:prstGeom prst="rect">
                <a:avLst/>
              </a:prstGeom>
              <a:blipFill>
                <a:blip r:embed="rId2"/>
                <a:stretch>
                  <a:fillRect l="-921" t="-993" b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2215388" y="431263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1068" y="430831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approach: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A17793-E8C9-6740-9E99-CB8A9F98FF1D}"/>
              </a:ext>
            </a:extLst>
          </p:cNvPr>
          <p:cNvGrpSpPr/>
          <p:nvPr/>
        </p:nvGrpSpPr>
        <p:grpSpPr>
          <a:xfrm>
            <a:off x="3617058" y="2501910"/>
            <a:ext cx="3302000" cy="2384620"/>
            <a:chOff x="2507593" y="1918943"/>
            <a:chExt cx="3302000" cy="23846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63102F-C5E7-2243-94EF-47F7BC3A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593" y="1918943"/>
              <a:ext cx="3302000" cy="419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CA13E-A7E1-6A44-AE33-8B37B583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2807" y="2552309"/>
              <a:ext cx="2273300" cy="723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EEFA22-3815-8A43-87DE-FB858BCD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4408" y="3452663"/>
              <a:ext cx="2400300" cy="850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23CB7-C53D-6B49-A8E2-8425685AA5D3}"/>
              </a:ext>
            </a:extLst>
          </p:cNvPr>
          <p:cNvSpPr txBox="1"/>
          <p:nvPr/>
        </p:nvSpPr>
        <p:spPr>
          <a:xfrm>
            <a:off x="1141915" y="2473301"/>
            <a:ext cx="2032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eqs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motion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573D8-9CCD-8645-B341-A7098E1F7C1C}"/>
              </a:ext>
            </a:extLst>
          </p:cNvPr>
          <p:cNvSpPr txBox="1"/>
          <p:nvPr/>
        </p:nvSpPr>
        <p:spPr>
          <a:xfrm>
            <a:off x="7587452" y="2480627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minus potential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A1E28-3056-4746-B744-5A697EC88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790" y="3150991"/>
            <a:ext cx="204540" cy="25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26B52-5BF9-714C-BD9F-B5A65C016FFB}"/>
              </a:ext>
            </a:extLst>
          </p:cNvPr>
          <p:cNvSpPr txBox="1"/>
          <p:nvPr/>
        </p:nvSpPr>
        <p:spPr>
          <a:xfrm>
            <a:off x="6676783" y="3254906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86B2C-85EF-974A-A1F1-08165FD63D52}"/>
              </a:ext>
            </a:extLst>
          </p:cNvPr>
          <p:cNvSpPr txBox="1"/>
          <p:nvPr/>
        </p:nvSpPr>
        <p:spPr>
          <a:xfrm>
            <a:off x="7587452" y="4230247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components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forms of dynamic equations: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EB2AF-B294-B044-B892-440748851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4" y="1936679"/>
            <a:ext cx="4356100" cy="182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9B6EBF2-E1A0-0445-87FC-59C5C31471BC}"/>
              </a:ext>
            </a:extLst>
          </p:cNvPr>
          <p:cNvGrpSpPr/>
          <p:nvPr/>
        </p:nvGrpSpPr>
        <p:grpSpPr>
          <a:xfrm>
            <a:off x="8428499" y="2583298"/>
            <a:ext cx="1748833" cy="466300"/>
            <a:chOff x="8428499" y="2967335"/>
            <a:chExt cx="1748833" cy="466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3D49A-3E6A-DB4C-BA30-43BE1020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9799" y="3036597"/>
              <a:ext cx="1447533" cy="3970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F3E24-8A7D-254F-BC45-1A5577A6FF66}"/>
                </a:ext>
              </a:extLst>
            </p:cNvPr>
            <p:cNvSpPr txBox="1"/>
            <p:nvPr/>
          </p:nvSpPr>
          <p:spPr>
            <a:xfrm>
              <a:off x="8428499" y="296733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3A8370-6D08-4244-A25A-10A1894B8893}"/>
                  </a:ext>
                </a:extLst>
              </p:cNvPr>
              <p:cNvSpPr txBox="1"/>
              <p:nvPr/>
            </p:nvSpPr>
            <p:spPr>
              <a:xfrm>
                <a:off x="567558" y="4135029"/>
                <a:ext cx="10674717" cy="1973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symmetric positive definite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mass matrix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gravity (potential) terms 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velocity-product terms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 	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tensor of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Christoffel symbols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(due to nonzero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𝜕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/𝜕𝜃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Coriolis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3A8370-6D08-4244-A25A-10A1894B8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4135029"/>
                <a:ext cx="10674717" cy="1973232"/>
              </a:xfrm>
              <a:prstGeom prst="rect">
                <a:avLst/>
              </a:prstGeom>
              <a:blipFill>
                <a:blip r:embed="rId8"/>
                <a:stretch>
                  <a:fillRect l="-951" t="-256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Velocity-product terms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Symbol" pitchFamily="2" charset="2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consist of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centripetal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terms, e.g.,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Coriolis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terms, e.g.,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3785652"/>
              </a:xfrm>
              <a:prstGeom prst="rect">
                <a:avLst/>
              </a:prstGeom>
              <a:blipFill>
                <a:blip r:embed="rId2"/>
                <a:stretch>
                  <a:fillRect l="-969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3ADDF4-6912-9F42-AA0C-407426CE7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132" y="2590800"/>
            <a:ext cx="2492763" cy="4653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3D3B549-607B-894E-B3D2-ED1593CDBC00}"/>
              </a:ext>
            </a:extLst>
          </p:cNvPr>
          <p:cNvGrpSpPr/>
          <p:nvPr/>
        </p:nvGrpSpPr>
        <p:grpSpPr>
          <a:xfrm>
            <a:off x="2960752" y="4439263"/>
            <a:ext cx="3562070" cy="553998"/>
            <a:chOff x="2960752" y="4439263"/>
            <a:chExt cx="3562070" cy="553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F30DC5-9DCF-EC42-A768-7A544A6B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0752" y="4478065"/>
              <a:ext cx="3356921" cy="4763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7BDAE6-4A70-FC4B-92BB-891BCB3CA452}"/>
                </a:ext>
              </a:extLst>
            </p:cNvPr>
            <p:cNvSpPr txBox="1"/>
            <p:nvPr/>
          </p:nvSpPr>
          <p:spPr>
            <a:xfrm>
              <a:off x="6209916" y="4439263"/>
              <a:ext cx="3129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33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493D1-5292-F74E-8901-FC8CF3BA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4E75D-68F3-FF49-866B-247BB01A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7E5A0-68F9-4244-97FF-B661B0919DF9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887DD-E89B-854E-A1B3-D17A7ED45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237B5-D861-0D4B-B155-56EEC2583A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40" y="423656"/>
            <a:ext cx="3718560" cy="892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942B2-315E-7449-8BE4-63A38E69B8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40" y="1718581"/>
            <a:ext cx="7515405" cy="1389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D6A0-8E8D-A74B-8FDA-89C05D5206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429000"/>
            <a:ext cx="3269838" cy="36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F5C44-2127-7844-8A92-2CA9E42DCC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717" y="3305302"/>
            <a:ext cx="1157115" cy="67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CD887-A349-D342-9AA6-08C8AAB80BF6}"/>
              </a:ext>
            </a:extLst>
          </p:cNvPr>
          <p:cNvSpPr txBox="1"/>
          <p:nvPr/>
        </p:nvSpPr>
        <p:spPr>
          <a:xfrm>
            <a:off x="7841838" y="3368155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     +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62F00-335D-6A42-948E-90990840A70D}"/>
              </a:ext>
            </a:extLst>
          </p:cNvPr>
          <p:cNvSpPr txBox="1"/>
          <p:nvPr/>
        </p:nvSpPr>
        <p:spPr>
          <a:xfrm>
            <a:off x="7837607" y="4205660"/>
            <a:ext cx="1548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L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7A3E7-6A23-5942-9A34-B28E8765806C}"/>
                  </a:ext>
                </a:extLst>
              </p:cNvPr>
              <p:cNvSpPr txBox="1"/>
              <p:nvPr/>
            </p:nvSpPr>
            <p:spPr>
              <a:xfrm>
                <a:off x="829159" y="4407096"/>
                <a:ext cx="4483022" cy="1464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product rule: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chain rule: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𝑑𝑔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7A3E7-6A23-5942-9A34-B28E8765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9" y="4407096"/>
                <a:ext cx="4483022" cy="1464312"/>
              </a:xfrm>
              <a:prstGeom prst="rect">
                <a:avLst/>
              </a:prstGeom>
              <a:blipFill>
                <a:blip r:embed="rId7"/>
                <a:stretch>
                  <a:fillRect l="-1977" t="-2586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A42B2-2399-2E48-803F-AF19942E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7E9F3-33B8-2241-A0F0-F1FB864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985D2E-D3D6-0247-A105-87CE5AD42A52}"/>
              </a:ext>
            </a:extLst>
          </p:cNvPr>
          <p:cNvGrpSpPr/>
          <p:nvPr/>
        </p:nvGrpSpPr>
        <p:grpSpPr>
          <a:xfrm>
            <a:off x="4748576" y="352875"/>
            <a:ext cx="1997410" cy="679704"/>
            <a:chOff x="7083668" y="1639234"/>
            <a:chExt cx="1997410" cy="6797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4E4440-AAA2-F642-B367-B3B10B65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3963" y="1639234"/>
              <a:ext cx="1157115" cy="67970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CE1D1-FD34-9E49-9EEE-F4A54E07C449}"/>
                </a:ext>
              </a:extLst>
            </p:cNvPr>
            <p:cNvSpPr txBox="1"/>
            <p:nvPr/>
          </p:nvSpPr>
          <p:spPr>
            <a:xfrm>
              <a:off x="7083668" y="1702087"/>
              <a:ext cx="84029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L</a:t>
              </a:r>
              <a:r>
                <a:rPr lang="en-US" sz="3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EC0886-B7CE-6D48-9DC4-2A17E708CFCC}"/>
              </a:ext>
            </a:extLst>
          </p:cNvPr>
          <p:cNvSpPr txBox="1"/>
          <p:nvPr/>
        </p:nvSpPr>
        <p:spPr>
          <a:xfrm>
            <a:off x="4748576" y="1177139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 to 𝜏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1AA8B-B35C-B543-8CCB-4F24F364F9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FBC1E-172D-404B-B31A-9DD1EDD74699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8BBD7-D933-6143-9B51-5CDE705EF1E3}"/>
              </a:ext>
            </a:extLst>
          </p:cNvPr>
          <p:cNvSpPr txBox="1"/>
          <p:nvPr/>
        </p:nvSpPr>
        <p:spPr>
          <a:xfrm>
            <a:off x="4748576" y="3535912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 to 𝜏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90400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10A33C-88B2-494F-B245-2E899C81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E147D-31FE-FB42-896A-3AC3719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8F7E9-47C8-5B47-B2C3-28C2DDC71D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45FFF-0FF7-8148-A4FF-BFDCEF81EEC0}"/>
              </a:ext>
            </a:extLst>
          </p:cNvPr>
          <p:cNvSpPr txBox="1"/>
          <p:nvPr/>
        </p:nvSpPr>
        <p:spPr>
          <a:xfrm>
            <a:off x="530098" y="252732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in gravity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CB417-41B9-D74F-817B-E8E9F1388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815" y="1210543"/>
            <a:ext cx="4908573" cy="7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21D8F-F475-8545-A032-A0A43BE25E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746" y="2080840"/>
            <a:ext cx="2837885" cy="70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B109E-BA27-8844-A82A-79C7764586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136" y="2943688"/>
            <a:ext cx="3999854" cy="70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5062E-D396-7D46-B7C1-58FF84EF34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450" y="437398"/>
            <a:ext cx="3022171" cy="39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FC060-2607-6B42-AB81-1F9AE299DB38}"/>
              </a:ext>
            </a:extLst>
          </p:cNvPr>
          <p:cNvSpPr txBox="1"/>
          <p:nvPr/>
        </p:nvSpPr>
        <p:spPr>
          <a:xfrm>
            <a:off x="499663" y="3838719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the velocity-product terms.</a:t>
            </a:r>
          </a:p>
        </p:txBody>
      </p:sp>
    </p:spTree>
    <p:extLst>
      <p:ext uri="{BB962C8B-B14F-4D97-AF65-F5344CB8AC3E}">
        <p14:creationId xmlns:p14="http://schemas.microsoft.com/office/powerpoint/2010/main" val="214668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298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Apple Chancery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412</cp:revision>
  <cp:lastPrinted>2020-10-14T04:05:08Z</cp:lastPrinted>
  <dcterms:created xsi:type="dcterms:W3CDTF">2020-09-16T15:38:21Z</dcterms:created>
  <dcterms:modified xsi:type="dcterms:W3CDTF">2020-11-24T04:43:58Z</dcterms:modified>
</cp:coreProperties>
</file>